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bookmarkIdSeed="4">
  <p:sldMasterIdLst>
    <p:sldMasterId id="2147483998" r:id="rId1"/>
  </p:sldMasterIdLst>
  <p:notesMasterIdLst>
    <p:notesMasterId r:id="rId26"/>
  </p:notesMasterIdLst>
  <p:sldIdLst>
    <p:sldId id="256" r:id="rId2"/>
    <p:sldId id="286" r:id="rId3"/>
    <p:sldId id="258" r:id="rId4"/>
    <p:sldId id="263" r:id="rId5"/>
    <p:sldId id="259" r:id="rId6"/>
    <p:sldId id="312" r:id="rId7"/>
    <p:sldId id="288" r:id="rId8"/>
    <p:sldId id="300" r:id="rId9"/>
    <p:sldId id="292" r:id="rId10"/>
    <p:sldId id="289" r:id="rId11"/>
    <p:sldId id="298" r:id="rId12"/>
    <p:sldId id="299" r:id="rId13"/>
    <p:sldId id="305" r:id="rId14"/>
    <p:sldId id="310" r:id="rId15"/>
    <p:sldId id="320" r:id="rId16"/>
    <p:sldId id="295" r:id="rId17"/>
    <p:sldId id="314" r:id="rId18"/>
    <p:sldId id="315" r:id="rId19"/>
    <p:sldId id="318" r:id="rId20"/>
    <p:sldId id="277" r:id="rId21"/>
    <p:sldId id="319" r:id="rId22"/>
    <p:sldId id="303" r:id="rId23"/>
    <p:sldId id="290" r:id="rId24"/>
    <p:sldId id="29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andro Braz" initials="LB" lastIdx="1" clrIdx="0">
    <p:extLst>
      <p:ext uri="{19B8F6BF-5375-455C-9EA6-DF929625EA0E}">
        <p15:presenceInfo xmlns:p15="http://schemas.microsoft.com/office/powerpoint/2012/main" userId="6515944063d0ac1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41" autoAdjust="0"/>
    <p:restoredTop sz="86642" autoAdjust="0"/>
  </p:normalViewPr>
  <p:slideViewPr>
    <p:cSldViewPr snapToGrid="0">
      <p:cViewPr varScale="1">
        <p:scale>
          <a:sx n="48" d="100"/>
          <a:sy n="48" d="100"/>
        </p:scale>
        <p:origin x="864" y="29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G:\UNIFOA\TCC\08%20de%20MAIO%202017\lista%20de%20materiais%20alterada%20por%20leandro%20(1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/>
              <a:t>MassaXCorrente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0.10734134035169136"/>
          <c:y val="7.2156395993172293E-2"/>
          <c:w val="0.8541723803853426"/>
          <c:h val="0.81561073476325718"/>
        </c:manualLayout>
      </c:layout>
      <c:scatterChart>
        <c:scatterStyle val="lineMarker"/>
        <c:varyColors val="0"/>
        <c:ser>
          <c:idx val="0"/>
          <c:order val="0"/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38100">
                <a:solidFill>
                  <a:schemeClr val="accent1"/>
                </a:solidFill>
              </a:ln>
              <a:effectLst/>
            </c:spPr>
          </c:marker>
          <c:xVal>
            <c:numRef>
              <c:f>Plan2!$I$5:$I$10</c:f>
              <c:numCache>
                <c:formatCode>0"Kg"</c:formatCode>
                <c:ptCount val="6"/>
                <c:pt idx="0">
                  <c:v>0</c:v>
                </c:pt>
                <c:pt idx="1">
                  <c:v>1</c:v>
                </c:pt>
                <c:pt idx="2">
                  <c:v>5</c:v>
                </c:pt>
                <c:pt idx="3">
                  <c:v>10</c:v>
                </c:pt>
                <c:pt idx="4">
                  <c:v>15</c:v>
                </c:pt>
                <c:pt idx="5">
                  <c:v>26</c:v>
                </c:pt>
              </c:numCache>
            </c:numRef>
          </c:xVal>
          <c:yVal>
            <c:numRef>
              <c:f>Plan2!$J$5:$J$10</c:f>
              <c:numCache>
                <c:formatCode>0.00"A"</c:formatCode>
                <c:ptCount val="6"/>
                <c:pt idx="0">
                  <c:v>2.1800000000000002</c:v>
                </c:pt>
                <c:pt idx="1">
                  <c:v>2.2200000000000002</c:v>
                </c:pt>
                <c:pt idx="2">
                  <c:v>2.62</c:v>
                </c:pt>
                <c:pt idx="3">
                  <c:v>3.5</c:v>
                </c:pt>
                <c:pt idx="4">
                  <c:v>4.8</c:v>
                </c:pt>
                <c:pt idx="5">
                  <c:v>6.8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7737856"/>
        <c:axId val="217733936"/>
      </c:scatterChart>
      <c:valAx>
        <c:axId val="2177378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&quot;Kg&quot;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17733936"/>
        <c:crosses val="autoZero"/>
        <c:crossBetween val="midCat"/>
      </c:valAx>
      <c:valAx>
        <c:axId val="217733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&quot;A&quot;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177378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97B252-75AD-45BF-8268-D50C86201582}" type="datetimeFigureOut">
              <a:rPr lang="pt-BR" smtClean="0"/>
              <a:t>29/05/2017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BACE9F-CC02-4152-B3A6-6E891102CE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4202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Bom dia a todos! O nosso grupo traz o tema </a:t>
            </a:r>
            <a:r>
              <a:rPr lang="pt-BR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AUTOMAÇÃO DE UM PROTÓTIPO DE ELEVADOR RESIDENCIAL DESTINADO ÀS PESSOAS COM DEFICIÊNCIAS E AOS IDOSOS.</a:t>
            </a:r>
            <a:r>
              <a:rPr lang="pt-BR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grupo é composto pelo Adamson, Daniele, Leandro e Nilson. O professor orientador é o Dr. Péricles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ACE9F-CC02-4152-B3A6-6E891102CE3C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2103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 smtClean="0">
                <a:solidFill>
                  <a:srgbClr val="FF0000"/>
                </a:solidFill>
              </a:rPr>
              <a:t>O que? O presente estudo tem o intuito de fazer uso dos recursos oferecidos pela tecnologia para facilitar a superação das barreiras encontradas por pessoas com deficiências e idosos.</a:t>
            </a:r>
          </a:p>
          <a:p>
            <a:r>
              <a:rPr lang="pt-BR" sz="1200" dirty="0" smtClean="0">
                <a:solidFill>
                  <a:srgbClr val="FF0000"/>
                </a:solidFill>
              </a:rPr>
              <a:t>Para isso um protótipo de elevador de dois pavimentos foi construído para demonstrar a aplicação da automação a um meio de transporte a fim de minimizar alguns problemas de acessibilidade e mobilidade. Diante disso o nosso projeto não é elaborar um elevador real e sim a implementação da Tecnologia.</a:t>
            </a:r>
          </a:p>
          <a:p>
            <a:r>
              <a:rPr lang="pt-BR" sz="1200" dirty="0" smtClean="0">
                <a:solidFill>
                  <a:srgbClr val="FF0000"/>
                </a:solidFill>
              </a:rPr>
              <a:t>Apesar de se ter apenas dois pavimentos, com pequenas modificações é possível expandir para inúmeros pavimentos e também aplicar a outros meios de transportes como plataformas elevatórias, escadas rolantes, esteiras rolantes, pois a lógica foi construída em módulos, comunicando-se em rede serial, ou seja cada módulo é autônomo dedicado a um sistema.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smtClean="0">
                <a:solidFill>
                  <a:srgbClr val="FF0000"/>
                </a:solidFill>
              </a:rPr>
              <a:t>Para quem ? </a:t>
            </a:r>
            <a:r>
              <a:rPr lang="pt-BR" dirty="0" smtClean="0">
                <a:solidFill>
                  <a:srgbClr val="FF0000"/>
                </a:solidFill>
              </a:rPr>
              <a:t>A deficiência não se restringe a apenas cadeirantes, abrange as deficiências físicas, visual, auditiva, menta, múltipla e mobilidade reduzida. E também para os idosos.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ACE9F-CC02-4152-B3A6-6E891102CE3C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1331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este projeto aplicamos a Tecnologia Assistiva, um termo ainda novo, que é um auxílio através dos recursos que a tecnologia apresenta para facilitar a vida de todos, principalmente para a pessoas deficiente e idosos. Essa tecnologia apresenta diversas categorias</a:t>
            </a:r>
            <a:r>
              <a:rPr lang="pt-BR" baseline="0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que foram adaptadas ao nosso projeto. </a:t>
            </a:r>
            <a:endParaRPr lang="pt-BR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ACE9F-CC02-4152-B3A6-6E891102CE3C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1431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pt-BR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alcançar o objetivo de atender os usuários especiais, o protótipo do elevador contou com uma maquete em madeira e uma fachada A cabine deve se locomover através de um eixo vertical , possui portas que fazem o movimento de abertura e fechamento.</a:t>
            </a:r>
            <a:endParaRPr lang="pt-BR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pt-BR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Cabine avantajada, movimento de abertura e fechamento das portas que não atrapalhe a locomoção. 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pt-BR" dirty="0" smtClean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Saída de emergência.</a:t>
            </a:r>
            <a:endParaRPr lang="pt-BR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ACE9F-CC02-4152-B3A6-6E891102CE3C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1519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Adam aquele vídeo por favor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ACE9F-CC02-4152-B3A6-6E891102CE3C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4369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FALAR</a:t>
            </a:r>
            <a:r>
              <a:rPr lang="pt-BR" baseline="0" dirty="0" smtClean="0"/>
              <a:t> BASICAMENTE DO NANO. MONITORA AS CHAVES FIM DE CURSO E VE SE PODE ABRIR , MONITORAR O LASER 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ACE9F-CC02-4152-B3A6-6E891102CE3C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1456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ACE9F-CC02-4152-B3A6-6E891102CE3C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3399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ACE9F-CC02-4152-B3A6-6E891102CE3C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2450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ACE9F-CC02-4152-B3A6-6E891102CE3C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3190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6143-E03C-4CFD-AFDC-14E5BDEA754C}" type="datetimeFigureOut">
              <a:rPr lang="en-US" smtClean="0"/>
              <a:t>5/29/2017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354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5/29/2017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51470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5/29/2017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6834788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5/29/2017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45215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5/29/2017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0145383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5/29/2017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0277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smtClean="0"/>
              <a:t>5/29/2017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807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smtClean="0"/>
              <a:t>5/29/2017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852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smtClean="0"/>
              <a:t>5/29/2017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39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smtClean="0"/>
              <a:t>5/29/2017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537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smtClean="0"/>
              <a:t>5/29/2017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522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smtClean="0"/>
              <a:t>5/29/2017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118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5/29/2017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11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smtClean="0"/>
              <a:t>5/29/2017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038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smtClean="0"/>
              <a:t>5/29/2017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112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smtClean="0"/>
              <a:t>5/29/2017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582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smtClean="0"/>
              <a:t>5/29/2017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775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9" r:id="rId1"/>
    <p:sldLayoutId id="2147484000" r:id="rId2"/>
    <p:sldLayoutId id="2147484001" r:id="rId3"/>
    <p:sldLayoutId id="2147484002" r:id="rId4"/>
    <p:sldLayoutId id="2147484003" r:id="rId5"/>
    <p:sldLayoutId id="2147484004" r:id="rId6"/>
    <p:sldLayoutId id="2147484005" r:id="rId7"/>
    <p:sldLayoutId id="2147484006" r:id="rId8"/>
    <p:sldLayoutId id="2147484007" r:id="rId9"/>
    <p:sldLayoutId id="2147484008" r:id="rId10"/>
    <p:sldLayoutId id="2147484009" r:id="rId11"/>
    <p:sldLayoutId id="2147484010" r:id="rId12"/>
    <p:sldLayoutId id="2147484011" r:id="rId13"/>
    <p:sldLayoutId id="2147484012" r:id="rId14"/>
    <p:sldLayoutId id="2147484013" r:id="rId15"/>
    <p:sldLayoutId id="2147484014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loud.githubusercontent.com/assets/22478467/24098524/83f7a298-0d49-11e7-82f5-66c755853a4a" TargetMode="External"/><Relationship Id="rId5" Type="http://schemas.openxmlformats.org/officeDocument/2006/relationships/image" Target="../media/image20.jpe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94468" y="185980"/>
            <a:ext cx="11897532" cy="2677141"/>
          </a:xfrm>
        </p:spPr>
        <p:txBody>
          <a:bodyPr>
            <a:normAutofit fontScale="90000"/>
          </a:bodyPr>
          <a:lstStyle/>
          <a:p>
            <a:pPr algn="ctr"/>
            <a:r>
              <a:rPr lang="pt-BR" sz="6000" dirty="0" smtClean="0"/>
              <a:t/>
            </a:r>
            <a:br>
              <a:rPr lang="pt-BR" sz="6000" dirty="0" smtClean="0"/>
            </a:br>
            <a:r>
              <a:rPr lang="pt-BR" sz="4000" b="1" dirty="0" smtClean="0"/>
              <a:t>Automação de um Protótipo de Elevador Residencial </a:t>
            </a:r>
            <a:r>
              <a:rPr lang="pt-BR" sz="4000" b="1" dirty="0"/>
              <a:t>d</a:t>
            </a:r>
            <a:r>
              <a:rPr lang="pt-BR" sz="4000" b="1" dirty="0" smtClean="0"/>
              <a:t>estinado às Pessoas com </a:t>
            </a:r>
            <a:r>
              <a:rPr lang="pt-BR" sz="4000" b="1" dirty="0"/>
              <a:t>d</a:t>
            </a:r>
            <a:r>
              <a:rPr lang="pt-BR" sz="4000" b="1" dirty="0" smtClean="0"/>
              <a:t>eficiências e aos Idosos</a:t>
            </a:r>
            <a:endParaRPr lang="pt-BR" sz="4000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61872" y="3692770"/>
            <a:ext cx="10308805" cy="2133600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pt-BR" dirty="0" smtClean="0">
              <a:solidFill>
                <a:schemeClr val="tx1"/>
              </a:solidFill>
            </a:endParaRPr>
          </a:p>
          <a:p>
            <a: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2000" dirty="0" err="1" smtClean="0">
                <a:solidFill>
                  <a:schemeClr val="tx1"/>
                </a:solidFill>
              </a:rPr>
              <a:t>Adamson</a:t>
            </a:r>
            <a:r>
              <a:rPr lang="pt-BR" sz="2000" dirty="0" smtClean="0">
                <a:solidFill>
                  <a:schemeClr val="tx1"/>
                </a:solidFill>
              </a:rPr>
              <a:t> Campos Silva</a:t>
            </a:r>
          </a:p>
          <a:p>
            <a: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2000" dirty="0" smtClean="0">
                <a:solidFill>
                  <a:schemeClr val="tx1"/>
                </a:solidFill>
              </a:rPr>
              <a:t>Daniele Nonato da Silva Paulino</a:t>
            </a:r>
          </a:p>
          <a:p>
            <a: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2000" dirty="0" smtClean="0">
                <a:solidFill>
                  <a:schemeClr val="tx1"/>
                </a:solidFill>
              </a:rPr>
              <a:t>Leandro Braz de Sousa</a:t>
            </a:r>
          </a:p>
          <a:p>
            <a: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2000" dirty="0" smtClean="0">
                <a:solidFill>
                  <a:schemeClr val="tx1"/>
                </a:solidFill>
              </a:rPr>
              <a:t>Nilson Ricardo Santiago Pereira </a:t>
            </a:r>
            <a:endParaRPr lang="pt-BR" sz="2000" dirty="0">
              <a:solidFill>
                <a:schemeClr val="tx1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707467" y="5894102"/>
            <a:ext cx="6981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200" dirty="0" smtClean="0"/>
              <a:t>Orientador: Prof</a:t>
            </a:r>
            <a:r>
              <a:rPr lang="pt-BR" sz="2200" dirty="0"/>
              <a:t>. D.Sc.Péricles Guedes Alves</a:t>
            </a:r>
          </a:p>
          <a:p>
            <a:pPr algn="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754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1503336" y="0"/>
            <a:ext cx="1175046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 smtClean="0"/>
              <a:t>Funcionamento do motor de </a:t>
            </a:r>
            <a:r>
              <a:rPr lang="pt-BR" b="1" dirty="0" err="1" smtClean="0"/>
              <a:t>Içamento</a:t>
            </a:r>
            <a:endParaRPr lang="pt-BR" b="1" dirty="0"/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760461" y="694267"/>
            <a:ext cx="8864468" cy="1066799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sz="3800" dirty="0" smtClean="0"/>
          </a:p>
          <a:p>
            <a:pPr algn="just"/>
            <a:endParaRPr lang="pt-BR" sz="3800" dirty="0" smtClean="0"/>
          </a:p>
          <a:p>
            <a:pPr marL="0" indent="0">
              <a:buFont typeface="Arial" pitchFamily="34" charset="0"/>
              <a:buNone/>
            </a:pPr>
            <a:endParaRPr lang="pt-BR" sz="3800" dirty="0"/>
          </a:p>
        </p:txBody>
      </p:sp>
      <p:pic>
        <p:nvPicPr>
          <p:cNvPr id="6" name="Imagem 5"/>
          <p:cNvPicPr/>
          <p:nvPr/>
        </p:nvPicPr>
        <p:blipFill>
          <a:blip r:embed="rId2"/>
          <a:stretch>
            <a:fillRect/>
          </a:stretch>
        </p:blipFill>
        <p:spPr>
          <a:xfrm>
            <a:off x="2569779" y="1503336"/>
            <a:ext cx="9022952" cy="4787105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3691467" y="6550223"/>
            <a:ext cx="6180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fonte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Os autores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51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3691467" y="6550223"/>
            <a:ext cx="6180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fonte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Os autores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27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1676400" y="0"/>
            <a:ext cx="11560471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 err="1" smtClean="0"/>
              <a:t>Intertravamento</a:t>
            </a:r>
            <a:r>
              <a:rPr lang="pt-BR" b="1" dirty="0" smtClean="0"/>
              <a:t> de Segurança</a:t>
            </a:r>
            <a:endParaRPr lang="pt-BR" b="1" dirty="0"/>
          </a:p>
        </p:txBody>
      </p:sp>
      <p:sp>
        <p:nvSpPr>
          <p:cNvPr id="3" name="Espaço Reservado para Conteúdo 2"/>
          <p:cNvSpPr txBox="1">
            <a:spLocks/>
          </p:cNvSpPr>
          <p:nvPr/>
        </p:nvSpPr>
        <p:spPr>
          <a:xfrm>
            <a:off x="235528" y="508000"/>
            <a:ext cx="8864468" cy="4087330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dirty="0" smtClean="0"/>
          </a:p>
          <a:p>
            <a:pPr algn="just"/>
            <a:endParaRPr lang="pt-BR" sz="4400" dirty="0" smtClean="0"/>
          </a:p>
          <a:p>
            <a:pPr algn="just"/>
            <a:r>
              <a:rPr lang="pt-BR" sz="2300" dirty="0" smtClean="0"/>
              <a:t>Célula de Carga</a:t>
            </a:r>
          </a:p>
          <a:p>
            <a:pPr algn="just"/>
            <a:endParaRPr lang="pt-BR" sz="2400" dirty="0" smtClean="0"/>
          </a:p>
          <a:p>
            <a:pPr marL="0" indent="0">
              <a:buFont typeface="Arial" pitchFamily="34" charset="0"/>
              <a:buNone/>
            </a:pPr>
            <a:endParaRPr lang="pt-BR" dirty="0"/>
          </a:p>
        </p:txBody>
      </p:sp>
      <p:pic>
        <p:nvPicPr>
          <p:cNvPr id="4" name="Imagem 3"/>
          <p:cNvPicPr/>
          <p:nvPr/>
        </p:nvPicPr>
        <p:blipFill>
          <a:blip r:embed="rId2"/>
          <a:stretch>
            <a:fillRect/>
          </a:stretch>
        </p:blipFill>
        <p:spPr>
          <a:xfrm>
            <a:off x="235528" y="2265908"/>
            <a:ext cx="6072282" cy="437052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810" y="2265908"/>
            <a:ext cx="5308077" cy="4258879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3691467" y="6550223"/>
            <a:ext cx="6180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fonte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Os autores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16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áfico 2"/>
          <p:cNvGraphicFramePr/>
          <p:nvPr>
            <p:extLst>
              <p:ext uri="{D42A27DB-BD31-4B8C-83A1-F6EECF244321}">
                <p14:modId xmlns:p14="http://schemas.microsoft.com/office/powerpoint/2010/main" val="1638157083"/>
              </p:ext>
            </p:extLst>
          </p:nvPr>
        </p:nvGraphicFramePr>
        <p:xfrm>
          <a:off x="1684995" y="619932"/>
          <a:ext cx="9024333" cy="56124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aixaDeTexto 3"/>
          <p:cNvSpPr txBox="1"/>
          <p:nvPr/>
        </p:nvSpPr>
        <p:spPr>
          <a:xfrm>
            <a:off x="3691467" y="6550223"/>
            <a:ext cx="6180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fonte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Os autores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42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1854730" y="252249"/>
            <a:ext cx="11534540" cy="11006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 smtClean="0"/>
              <a:t>Controle dos Subsistemas </a:t>
            </a:r>
            <a:endParaRPr lang="pt-BR" b="1" dirty="0"/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15" y="3437933"/>
            <a:ext cx="4695259" cy="3117320"/>
          </a:xfrm>
          <a:prstGeom prst="rect">
            <a:avLst/>
          </a:prstGeom>
        </p:spPr>
      </p:pic>
      <p:sp>
        <p:nvSpPr>
          <p:cNvPr id="44" name="CaixaDeTexto 43"/>
          <p:cNvSpPr txBox="1"/>
          <p:nvPr/>
        </p:nvSpPr>
        <p:spPr>
          <a:xfrm>
            <a:off x="942725" y="6488668"/>
            <a:ext cx="1591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LCD/WEB</a:t>
            </a:r>
            <a:endParaRPr lang="pt-BR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3691467" y="6550223"/>
            <a:ext cx="6180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fonte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Os autores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upo 8"/>
          <p:cNvGrpSpPr/>
          <p:nvPr/>
        </p:nvGrpSpPr>
        <p:grpSpPr>
          <a:xfrm>
            <a:off x="2782424" y="1340287"/>
            <a:ext cx="8739935" cy="5209936"/>
            <a:chOff x="2782424" y="1340287"/>
            <a:chExt cx="8739935" cy="5209936"/>
          </a:xfrm>
        </p:grpSpPr>
        <p:grpSp>
          <p:nvGrpSpPr>
            <p:cNvPr id="3" name="Grupo 2"/>
            <p:cNvGrpSpPr/>
            <p:nvPr/>
          </p:nvGrpSpPr>
          <p:grpSpPr>
            <a:xfrm>
              <a:off x="2782424" y="1340287"/>
              <a:ext cx="8602959" cy="5093871"/>
              <a:chOff x="2782424" y="1340287"/>
              <a:chExt cx="8602959" cy="5093871"/>
            </a:xfrm>
          </p:grpSpPr>
          <p:cxnSp>
            <p:nvCxnSpPr>
              <p:cNvPr id="43" name="Conector de seta reta 42"/>
              <p:cNvCxnSpPr/>
              <p:nvPr/>
            </p:nvCxnSpPr>
            <p:spPr>
              <a:xfrm flipV="1">
                <a:off x="3563371" y="3875074"/>
                <a:ext cx="2121823" cy="857314"/>
              </a:xfrm>
              <a:prstGeom prst="straightConnector1">
                <a:avLst/>
              </a:prstGeom>
              <a:ln w="57150">
                <a:solidFill>
                  <a:schemeClr val="tx1">
                    <a:lumMod val="95000"/>
                    <a:lumOff val="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" name="Imagem 3"/>
              <p:cNvPicPr/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233200">
                <a:off x="5751333" y="1928414"/>
                <a:ext cx="2599690" cy="23662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" name="Imagem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2905596" y="2601329"/>
                <a:ext cx="1527097" cy="1271594"/>
              </a:xfrm>
              <a:prstGeom prst="rect">
                <a:avLst/>
              </a:prstGeom>
            </p:spPr>
          </p:pic>
          <p:pic>
            <p:nvPicPr>
              <p:cNvPr id="6" name="Imagem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9974624" y="2454197"/>
                <a:ext cx="1684713" cy="1136805"/>
              </a:xfrm>
              <a:prstGeom prst="rect">
                <a:avLst/>
              </a:prstGeom>
            </p:spPr>
          </p:pic>
          <p:pic>
            <p:nvPicPr>
              <p:cNvPr id="7" name="Imagem 6" descr="http://www.elechouse.com/elechouse/images/product/VR3/VR3-3.jpg"/>
              <p:cNvPicPr/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4529" y="5386726"/>
                <a:ext cx="2183870" cy="10474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" name="Imagem 7" descr="image">
                <a:hlinkClick r:id="rId6"/>
              </p:cNvPr>
              <p:cNvPicPr/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33424" y="4909172"/>
                <a:ext cx="1303020" cy="117348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7" name="CaixaDeTexto 46"/>
              <p:cNvSpPr txBox="1"/>
              <p:nvPr/>
            </p:nvSpPr>
            <p:spPr>
              <a:xfrm>
                <a:off x="8441690" y="2623516"/>
                <a:ext cx="15917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 smtClean="0"/>
                  <a:t>Serial 1</a:t>
                </a:r>
                <a:endParaRPr lang="pt-BR" dirty="0"/>
              </a:p>
            </p:txBody>
          </p:sp>
          <p:sp>
            <p:nvSpPr>
              <p:cNvPr id="48" name="CaixaDeTexto 47"/>
              <p:cNvSpPr txBox="1"/>
              <p:nvPr/>
            </p:nvSpPr>
            <p:spPr>
              <a:xfrm>
                <a:off x="2782424" y="1664527"/>
                <a:ext cx="15917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 smtClean="0"/>
                  <a:t>Controle dos Botões</a:t>
                </a:r>
                <a:endParaRPr lang="pt-BR" b="1" dirty="0"/>
              </a:p>
            </p:txBody>
          </p:sp>
          <p:sp>
            <p:nvSpPr>
              <p:cNvPr id="51" name="CaixaDeTexto 50"/>
              <p:cNvSpPr txBox="1"/>
              <p:nvPr/>
            </p:nvSpPr>
            <p:spPr>
              <a:xfrm>
                <a:off x="9793649" y="1340287"/>
                <a:ext cx="15917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 smtClean="0"/>
                  <a:t>Controle </a:t>
                </a:r>
                <a:r>
                  <a:rPr lang="pt-BR" b="1" dirty="0"/>
                  <a:t>dos Motores</a:t>
                </a:r>
              </a:p>
            </p:txBody>
          </p:sp>
          <p:sp>
            <p:nvSpPr>
              <p:cNvPr id="52" name="CaixaDeTexto 51"/>
              <p:cNvSpPr txBox="1"/>
              <p:nvPr/>
            </p:nvSpPr>
            <p:spPr>
              <a:xfrm>
                <a:off x="4350178" y="2696920"/>
                <a:ext cx="15917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 smtClean="0"/>
                  <a:t>Serial 2</a:t>
                </a:r>
                <a:endParaRPr lang="pt-BR" dirty="0"/>
              </a:p>
            </p:txBody>
          </p:sp>
          <p:cxnSp>
            <p:nvCxnSpPr>
              <p:cNvPr id="15" name="Conector de seta reta 14"/>
              <p:cNvCxnSpPr/>
              <p:nvPr/>
            </p:nvCxnSpPr>
            <p:spPr>
              <a:xfrm>
                <a:off x="8739972" y="2992848"/>
                <a:ext cx="1078298" cy="0"/>
              </a:xfrm>
              <a:prstGeom prst="straightConnector1">
                <a:avLst/>
              </a:prstGeom>
              <a:ln w="57150">
                <a:solidFill>
                  <a:schemeClr val="tx1">
                    <a:lumMod val="95000"/>
                    <a:lumOff val="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de seta reta 29"/>
              <p:cNvCxnSpPr/>
              <p:nvPr/>
            </p:nvCxnSpPr>
            <p:spPr>
              <a:xfrm>
                <a:off x="4606896" y="3066252"/>
                <a:ext cx="1078298" cy="0"/>
              </a:xfrm>
              <a:prstGeom prst="straightConnector1">
                <a:avLst/>
              </a:prstGeom>
              <a:ln w="57150">
                <a:solidFill>
                  <a:schemeClr val="tx1">
                    <a:lumMod val="95000"/>
                    <a:lumOff val="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ector de seta reta 22"/>
              <p:cNvCxnSpPr/>
              <p:nvPr/>
            </p:nvCxnSpPr>
            <p:spPr>
              <a:xfrm flipV="1">
                <a:off x="7512628" y="3875074"/>
                <a:ext cx="0" cy="1034098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ctor de seta reta 36"/>
              <p:cNvCxnSpPr/>
              <p:nvPr/>
            </p:nvCxnSpPr>
            <p:spPr>
              <a:xfrm flipH="1" flipV="1">
                <a:off x="8739972" y="3675888"/>
                <a:ext cx="1293452" cy="105650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CaixaDeTexto 39"/>
              <p:cNvSpPr txBox="1"/>
              <p:nvPr/>
            </p:nvSpPr>
            <p:spPr>
              <a:xfrm>
                <a:off x="5919860" y="4876614"/>
                <a:ext cx="314740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 err="1" smtClean="0"/>
                  <a:t>Altsoft</a:t>
                </a:r>
                <a:endParaRPr lang="pt-BR" dirty="0" smtClean="0"/>
              </a:p>
              <a:p>
                <a:pPr algn="ctr"/>
                <a:r>
                  <a:rPr lang="pt-BR" dirty="0" smtClean="0"/>
                  <a:t>( serial emulado)</a:t>
                </a:r>
                <a:endParaRPr lang="pt-BR" dirty="0"/>
              </a:p>
            </p:txBody>
          </p:sp>
        </p:grpSp>
        <p:sp>
          <p:nvSpPr>
            <p:cNvPr id="24" name="CaixaDeTexto 23"/>
            <p:cNvSpPr txBox="1"/>
            <p:nvPr/>
          </p:nvSpPr>
          <p:spPr>
            <a:xfrm>
              <a:off x="9930625" y="6180891"/>
              <a:ext cx="15917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 smtClean="0"/>
                <a:t>Som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33856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ipse 2"/>
          <p:cNvSpPr/>
          <p:nvPr/>
        </p:nvSpPr>
        <p:spPr>
          <a:xfrm>
            <a:off x="1655380" y="2317531"/>
            <a:ext cx="4240924" cy="4004441"/>
          </a:xfrm>
          <a:prstGeom prst="ellipse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/>
          <p:cNvSpPr/>
          <p:nvPr/>
        </p:nvSpPr>
        <p:spPr>
          <a:xfrm>
            <a:off x="2664372" y="2790497"/>
            <a:ext cx="1040525" cy="318463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lipse 1"/>
          <p:cNvSpPr/>
          <p:nvPr/>
        </p:nvSpPr>
        <p:spPr>
          <a:xfrm>
            <a:off x="6805449" y="2380595"/>
            <a:ext cx="4340773" cy="3988675"/>
          </a:xfrm>
          <a:prstGeom prst="ellipse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Imagem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647" y="3852168"/>
            <a:ext cx="1847850" cy="2107197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3774971" y="2944787"/>
            <a:ext cx="15520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Tela LCD </a:t>
            </a:r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225624" y="3007851"/>
            <a:ext cx="11641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pt-B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Touch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" name="Conector reto 5"/>
          <p:cNvCxnSpPr/>
          <p:nvPr/>
        </p:nvCxnSpPr>
        <p:spPr>
          <a:xfrm flipV="1">
            <a:off x="5896303" y="4493172"/>
            <a:ext cx="914400" cy="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/>
          <p:cNvSpPr txBox="1">
            <a:spLocks/>
          </p:cNvSpPr>
          <p:nvPr/>
        </p:nvSpPr>
        <p:spPr>
          <a:xfrm>
            <a:off x="1794405" y="0"/>
            <a:ext cx="11142662" cy="1579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4400" b="1" smtClean="0"/>
              <a:t/>
            </a:r>
            <a:br>
              <a:rPr lang="pt-BR" sz="4400" b="1" smtClean="0"/>
            </a:br>
            <a:r>
              <a:rPr lang="pt-BR" sz="4400" b="1" smtClean="0"/>
              <a:t>Tecnologia Assistiva </a:t>
            </a:r>
            <a:endParaRPr lang="pt-BR" sz="4400" b="1" dirty="0"/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902" y="4861522"/>
            <a:ext cx="993229" cy="1076325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77" y="2837799"/>
            <a:ext cx="1000454" cy="1038553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5904" y="3856970"/>
            <a:ext cx="977462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9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1727200" y="655108"/>
            <a:ext cx="11430000" cy="2095500"/>
          </a:xfrm>
        </p:spPr>
        <p:txBody>
          <a:bodyPr>
            <a:normAutofit/>
          </a:bodyPr>
          <a:lstStyle/>
          <a:p>
            <a:r>
              <a:rPr lang="pt-BR" sz="4400" b="1" dirty="0" smtClean="0"/>
              <a:t>Tecnologia Assistiva</a:t>
            </a:r>
            <a:endParaRPr lang="pt-BR" sz="4400" b="1" dirty="0"/>
          </a:p>
        </p:txBody>
      </p:sp>
      <p:sp>
        <p:nvSpPr>
          <p:cNvPr id="5" name="CaixaDeTexto 4"/>
          <p:cNvSpPr txBox="1"/>
          <p:nvPr/>
        </p:nvSpPr>
        <p:spPr>
          <a:xfrm>
            <a:off x="3265250" y="6347943"/>
            <a:ext cx="6180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fonte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Os autores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180" y="1579138"/>
            <a:ext cx="1820545" cy="1430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516" y="2439573"/>
            <a:ext cx="1642570" cy="1575252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2256366" y="1983093"/>
            <a:ext cx="42739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Módulo Reprodutor de Som</a:t>
            </a:r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2695903" y="3641834"/>
            <a:ext cx="3641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Informação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2706411" y="4298733"/>
            <a:ext cx="6547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Preparando os Arquivos de Áudio e Gravação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2701157" y="5018691"/>
            <a:ext cx="4151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Controlador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4174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1744133" y="0"/>
            <a:ext cx="11430000" cy="1292225"/>
          </a:xfrm>
        </p:spPr>
        <p:txBody>
          <a:bodyPr>
            <a:normAutofit/>
          </a:bodyPr>
          <a:lstStyle/>
          <a:p>
            <a:r>
              <a:rPr lang="pt-BR" b="1" dirty="0" smtClean="0"/>
              <a:t/>
            </a:r>
            <a:br>
              <a:rPr lang="pt-BR" b="1" dirty="0" smtClean="0"/>
            </a:br>
            <a:r>
              <a:rPr lang="pt-BR" b="1" dirty="0" smtClean="0"/>
              <a:t>Tecnologia Assistiva</a:t>
            </a:r>
            <a:endParaRPr lang="pt-BR" b="1" dirty="0"/>
          </a:p>
        </p:txBody>
      </p:sp>
      <p:grpSp>
        <p:nvGrpSpPr>
          <p:cNvPr id="37" name="Grupo 36"/>
          <p:cNvGrpSpPr/>
          <p:nvPr/>
        </p:nvGrpSpPr>
        <p:grpSpPr>
          <a:xfrm>
            <a:off x="5376041" y="2727434"/>
            <a:ext cx="3042746" cy="2822028"/>
            <a:chOff x="5502167" y="2853559"/>
            <a:chExt cx="2729059" cy="2554014"/>
          </a:xfrm>
        </p:grpSpPr>
        <p:sp>
          <p:nvSpPr>
            <p:cNvPr id="3" name="Elipse 2"/>
            <p:cNvSpPr/>
            <p:nvPr/>
          </p:nvSpPr>
          <p:spPr>
            <a:xfrm>
              <a:off x="5502167" y="2853559"/>
              <a:ext cx="2538248" cy="2554014"/>
            </a:xfrm>
            <a:prstGeom prst="ellips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" name="CaixaDeTexto 4"/>
            <p:cNvSpPr txBox="1"/>
            <p:nvPr/>
          </p:nvSpPr>
          <p:spPr>
            <a:xfrm>
              <a:off x="5535321" y="3846787"/>
              <a:ext cx="2695905" cy="417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Comando de Voz</a:t>
              </a:r>
              <a:endPara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53" name="Grupo 52"/>
          <p:cNvGrpSpPr/>
          <p:nvPr/>
        </p:nvGrpSpPr>
        <p:grpSpPr>
          <a:xfrm>
            <a:off x="488731" y="1560787"/>
            <a:ext cx="5155325" cy="2112580"/>
            <a:chOff x="488731" y="1560787"/>
            <a:chExt cx="5155325" cy="2112580"/>
          </a:xfrm>
        </p:grpSpPr>
        <p:sp>
          <p:nvSpPr>
            <p:cNvPr id="6" name="Colchete duplo 5"/>
            <p:cNvSpPr/>
            <p:nvPr/>
          </p:nvSpPr>
          <p:spPr>
            <a:xfrm>
              <a:off x="488731" y="1560787"/>
              <a:ext cx="3988676" cy="2112580"/>
            </a:xfrm>
            <a:prstGeom prst="bracketPair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CaixaDeTexto 16"/>
            <p:cNvSpPr txBox="1"/>
            <p:nvPr/>
          </p:nvSpPr>
          <p:spPr>
            <a:xfrm>
              <a:off x="2727434" y="2039008"/>
              <a:ext cx="26959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Conexão</a:t>
              </a:r>
              <a:endPara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1976003" y="2471883"/>
              <a:ext cx="1823487" cy="1119890"/>
            </a:xfrm>
            <a:prstGeom prst="rect">
              <a:avLst/>
            </a:prstGeom>
          </p:spPr>
        </p:pic>
        <p:pic>
          <p:nvPicPr>
            <p:cNvPr id="20" name="Imagem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6261" y="1605454"/>
              <a:ext cx="987131" cy="1974262"/>
            </a:xfrm>
            <a:prstGeom prst="rect">
              <a:avLst/>
            </a:prstGeom>
          </p:spPr>
        </p:pic>
        <p:cxnSp>
          <p:nvCxnSpPr>
            <p:cNvPr id="22" name="Conector de seta reta 21"/>
            <p:cNvCxnSpPr/>
            <p:nvPr/>
          </p:nvCxnSpPr>
          <p:spPr>
            <a:xfrm flipH="1" flipV="1">
              <a:off x="4666594" y="2648608"/>
              <a:ext cx="977462" cy="457200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upo 50"/>
          <p:cNvGrpSpPr/>
          <p:nvPr/>
        </p:nvGrpSpPr>
        <p:grpSpPr>
          <a:xfrm>
            <a:off x="1137453" y="4936942"/>
            <a:ext cx="4088524" cy="1639615"/>
            <a:chOff x="1271752" y="4903075"/>
            <a:chExt cx="4088524" cy="1639615"/>
          </a:xfrm>
        </p:grpSpPr>
        <p:grpSp>
          <p:nvGrpSpPr>
            <p:cNvPr id="42" name="Grupo 41"/>
            <p:cNvGrpSpPr/>
            <p:nvPr/>
          </p:nvGrpSpPr>
          <p:grpSpPr>
            <a:xfrm>
              <a:off x="1271752" y="4960882"/>
              <a:ext cx="2874579" cy="1581808"/>
              <a:chOff x="1429407" y="4913586"/>
              <a:chExt cx="2874579" cy="1581808"/>
            </a:xfrm>
          </p:grpSpPr>
          <p:sp>
            <p:nvSpPr>
              <p:cNvPr id="13" name="Elipse 12"/>
              <p:cNvSpPr/>
              <p:nvPr/>
            </p:nvSpPr>
            <p:spPr>
              <a:xfrm>
                <a:off x="1429407" y="4913586"/>
                <a:ext cx="1718442" cy="1581808"/>
              </a:xfrm>
              <a:prstGeom prst="ellipse">
                <a:avLst/>
              </a:prstGeom>
              <a:noFill/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6" name="CaixaDeTexto 15"/>
              <p:cNvSpPr txBox="1"/>
              <p:nvPr/>
            </p:nvSpPr>
            <p:spPr>
              <a:xfrm>
                <a:off x="1608082" y="5475892"/>
                <a:ext cx="26959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6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Informação</a:t>
                </a:r>
                <a:endParaRPr lang="pt-BR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cxnSp>
          <p:nvCxnSpPr>
            <p:cNvPr id="23" name="Conector de seta reta 22"/>
            <p:cNvCxnSpPr/>
            <p:nvPr/>
          </p:nvCxnSpPr>
          <p:spPr>
            <a:xfrm flipH="1">
              <a:off x="3294994" y="4903075"/>
              <a:ext cx="2065282" cy="662152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upo 45"/>
          <p:cNvGrpSpPr/>
          <p:nvPr/>
        </p:nvGrpSpPr>
        <p:grpSpPr>
          <a:xfrm>
            <a:off x="8450317" y="1844565"/>
            <a:ext cx="4120056" cy="1749973"/>
            <a:chOff x="8450317" y="1844565"/>
            <a:chExt cx="4120056" cy="1749973"/>
          </a:xfrm>
        </p:grpSpPr>
        <p:sp>
          <p:nvSpPr>
            <p:cNvPr id="8" name="Elipse 7"/>
            <p:cNvSpPr/>
            <p:nvPr/>
          </p:nvSpPr>
          <p:spPr>
            <a:xfrm>
              <a:off x="9553905" y="1844565"/>
              <a:ext cx="1718442" cy="1749973"/>
            </a:xfrm>
            <a:prstGeom prst="ellipse">
              <a:avLst/>
            </a:prstGeom>
            <a:noFill/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" name="CaixaDeTexto 10"/>
            <p:cNvSpPr txBox="1"/>
            <p:nvPr/>
          </p:nvSpPr>
          <p:spPr>
            <a:xfrm>
              <a:off x="9874469" y="2485698"/>
              <a:ext cx="26959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Código</a:t>
              </a:r>
              <a:endPara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6" name="Conector de seta reta 25"/>
            <p:cNvCxnSpPr/>
            <p:nvPr/>
          </p:nvCxnSpPr>
          <p:spPr>
            <a:xfrm flipV="1">
              <a:off x="8450317" y="3026982"/>
              <a:ext cx="914400" cy="551791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upo 46"/>
          <p:cNvGrpSpPr/>
          <p:nvPr/>
        </p:nvGrpSpPr>
        <p:grpSpPr>
          <a:xfrm>
            <a:off x="8371489" y="4866289"/>
            <a:ext cx="4172607" cy="1676401"/>
            <a:chOff x="8371489" y="4866289"/>
            <a:chExt cx="4172607" cy="1676401"/>
          </a:xfrm>
        </p:grpSpPr>
        <p:sp>
          <p:nvSpPr>
            <p:cNvPr id="14" name="Elipse 13"/>
            <p:cNvSpPr/>
            <p:nvPr/>
          </p:nvSpPr>
          <p:spPr>
            <a:xfrm>
              <a:off x="9517117" y="4866289"/>
              <a:ext cx="1718442" cy="1676401"/>
            </a:xfrm>
            <a:prstGeom prst="ellipse">
              <a:avLst/>
            </a:prstGeom>
            <a:noFill/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cxnSp>
          <p:nvCxnSpPr>
            <p:cNvPr id="30" name="Conector de seta reta 29"/>
            <p:cNvCxnSpPr/>
            <p:nvPr/>
          </p:nvCxnSpPr>
          <p:spPr>
            <a:xfrm>
              <a:off x="8371489" y="4997669"/>
              <a:ext cx="914400" cy="441434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CaixaDeTexto 40"/>
            <p:cNvSpPr txBox="1"/>
            <p:nvPr/>
          </p:nvSpPr>
          <p:spPr>
            <a:xfrm>
              <a:off x="9848192" y="5312981"/>
              <a:ext cx="26959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16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Instrução</a:t>
              </a:r>
              <a:endPara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134" y="632648"/>
            <a:ext cx="5063066" cy="3234357"/>
          </a:xfrm>
          <a:prstGeom prst="rect">
            <a:avLst/>
          </a:prstGeom>
        </p:spPr>
      </p:pic>
      <p:grpSp>
        <p:nvGrpSpPr>
          <p:cNvPr id="9" name="Grupo 8"/>
          <p:cNvGrpSpPr/>
          <p:nvPr/>
        </p:nvGrpSpPr>
        <p:grpSpPr>
          <a:xfrm>
            <a:off x="379538" y="4343691"/>
            <a:ext cx="5050221" cy="2514309"/>
            <a:chOff x="304798" y="4002105"/>
            <a:chExt cx="5050221" cy="2632842"/>
          </a:xfrm>
        </p:grpSpPr>
        <p:sp>
          <p:nvSpPr>
            <p:cNvPr id="7" name="Retângulo 6"/>
            <p:cNvSpPr/>
            <p:nvPr/>
          </p:nvSpPr>
          <p:spPr>
            <a:xfrm>
              <a:off x="304798" y="4002105"/>
              <a:ext cx="4887312" cy="26328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583324" y="5050223"/>
              <a:ext cx="47611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pt-BR" sz="1600" dirty="0" smtClean="0"/>
                <a:t>7 comandos são efetivos ao mesmo tempo </a:t>
              </a:r>
              <a:endParaRPr lang="pt-BR" sz="1600" dirty="0"/>
            </a:p>
          </p:txBody>
        </p:sp>
        <p:sp>
          <p:nvSpPr>
            <p:cNvPr id="28" name="CaixaDeTexto 27"/>
            <p:cNvSpPr txBox="1"/>
            <p:nvPr/>
          </p:nvSpPr>
          <p:spPr>
            <a:xfrm>
              <a:off x="562304" y="4461643"/>
              <a:ext cx="45562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pt-BR" sz="1600" dirty="0" smtClean="0"/>
                <a:t>Permite gravar até 80 comandos de voz</a:t>
              </a:r>
              <a:endParaRPr lang="pt-BR" sz="1600" dirty="0"/>
            </a:p>
          </p:txBody>
        </p:sp>
        <p:sp>
          <p:nvSpPr>
            <p:cNvPr id="29" name="CaixaDeTexto 28"/>
            <p:cNvSpPr txBox="1"/>
            <p:nvPr/>
          </p:nvSpPr>
          <p:spPr>
            <a:xfrm>
              <a:off x="593834" y="5580996"/>
              <a:ext cx="47611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pt-BR" sz="1600" dirty="0" smtClean="0"/>
                <a:t>Biblioteca do </a:t>
              </a:r>
              <a:r>
                <a:rPr lang="pt-BR" sz="1600" dirty="0" err="1" smtClean="0"/>
                <a:t>Arduino</a:t>
              </a:r>
              <a:r>
                <a:rPr lang="pt-BR" sz="1600" dirty="0" smtClean="0"/>
                <a:t> é fornecida</a:t>
              </a:r>
              <a:endParaRPr lang="pt-BR" sz="1600" dirty="0"/>
            </a:p>
          </p:txBody>
        </p:sp>
      </p:grpSp>
      <p:pic>
        <p:nvPicPr>
          <p:cNvPr id="10" name="Imagem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0008" y="4553451"/>
            <a:ext cx="3624926" cy="2106603"/>
          </a:xfrm>
          <a:prstGeom prst="rect">
            <a:avLst/>
          </a:prstGeom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515225" y="0"/>
            <a:ext cx="4676775" cy="490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8424" y="2174595"/>
            <a:ext cx="9090765" cy="455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277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1896533" y="570441"/>
            <a:ext cx="11176000" cy="2095500"/>
          </a:xfrm>
        </p:spPr>
        <p:txBody>
          <a:bodyPr>
            <a:normAutofit/>
          </a:bodyPr>
          <a:lstStyle/>
          <a:p>
            <a:r>
              <a:rPr lang="pt-BR" sz="4400" b="1" dirty="0" smtClean="0"/>
              <a:t>Tecnologia Assistiva</a:t>
            </a:r>
            <a:endParaRPr lang="pt-BR" sz="4400" b="1" dirty="0"/>
          </a:p>
        </p:txBody>
      </p:sp>
      <p:sp>
        <p:nvSpPr>
          <p:cNvPr id="3" name="Espaço Reservado para Conteúdo 2"/>
          <p:cNvSpPr txBox="1">
            <a:spLocks/>
          </p:cNvSpPr>
          <p:nvPr/>
        </p:nvSpPr>
        <p:spPr>
          <a:xfrm>
            <a:off x="818268" y="564639"/>
            <a:ext cx="5132339" cy="4730796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sz="2200" dirty="0" smtClean="0"/>
          </a:p>
          <a:p>
            <a:pPr algn="just"/>
            <a:endParaRPr lang="pt-BR" sz="2200" dirty="0" smtClean="0"/>
          </a:p>
          <a:p>
            <a:pPr algn="just"/>
            <a:r>
              <a:rPr lang="pt-BR" sz="4400" dirty="0" smtClean="0"/>
              <a:t>Interface Web</a:t>
            </a:r>
          </a:p>
          <a:p>
            <a:pPr algn="just"/>
            <a:endParaRPr lang="pt-BR" sz="2200" dirty="0" smtClean="0"/>
          </a:p>
          <a:p>
            <a:pPr marL="0" indent="0">
              <a:buFont typeface="Arial" pitchFamily="34" charset="0"/>
              <a:buNone/>
            </a:pPr>
            <a:endParaRPr lang="pt-BR" sz="2200" dirty="0"/>
          </a:p>
        </p:txBody>
      </p:sp>
      <p:pic>
        <p:nvPicPr>
          <p:cNvPr id="4" name="Imagem 3"/>
          <p:cNvPicPr/>
          <p:nvPr/>
        </p:nvPicPr>
        <p:blipFill>
          <a:blip r:embed="rId2"/>
          <a:stretch>
            <a:fillRect/>
          </a:stretch>
        </p:blipFill>
        <p:spPr>
          <a:xfrm>
            <a:off x="7012517" y="1337734"/>
            <a:ext cx="3181350" cy="5054177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691467" y="6550223"/>
            <a:ext cx="6180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fonte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Os autores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938" y="3294993"/>
            <a:ext cx="3811013" cy="241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3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88421" y="524933"/>
            <a:ext cx="9736273" cy="1325562"/>
          </a:xfrm>
        </p:spPr>
        <p:txBody>
          <a:bodyPr>
            <a:normAutofit/>
          </a:bodyPr>
          <a:lstStyle/>
          <a:p>
            <a:r>
              <a:rPr lang="pt-BR" sz="4400" b="1" dirty="0"/>
              <a:t>CONCLUSÃO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2154036" y="2253300"/>
            <a:ext cx="3641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Resultado do Projeto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204836" y="3032235"/>
            <a:ext cx="3641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Flexibilidade das TA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221771" y="3709567"/>
            <a:ext cx="949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Parte Técnica  (circuito simulado,  WAV/AD4, Intensidade da Voz, célula de carga)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2255635" y="4369967"/>
            <a:ext cx="3641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Inclusão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3298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285" y="621433"/>
            <a:ext cx="3772591" cy="4961463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35528" y="900545"/>
            <a:ext cx="8864468" cy="54897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endParaRPr lang="pt-BR" sz="4400" dirty="0" smtClean="0"/>
          </a:p>
          <a:p>
            <a:pPr marL="0" indent="0" algn="just">
              <a:buNone/>
            </a:pPr>
            <a:r>
              <a:rPr lang="pt-BR" sz="4400" dirty="0" smtClean="0"/>
              <a:t> 	</a:t>
            </a:r>
            <a:r>
              <a:rPr lang="pt-BR" sz="4400" dirty="0" smtClean="0">
                <a:solidFill>
                  <a:schemeClr val="tx1"/>
                </a:solidFill>
              </a:rPr>
              <a:t>Aplicação </a:t>
            </a:r>
            <a:endParaRPr lang="pt-BR" sz="4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pt-BR" sz="4400" dirty="0" smtClean="0">
                <a:solidFill>
                  <a:schemeClr val="tx1"/>
                </a:solidFill>
              </a:rPr>
              <a:t> 	Objetivo</a:t>
            </a:r>
          </a:p>
          <a:p>
            <a:pPr marL="0" indent="0" algn="just">
              <a:buNone/>
            </a:pPr>
            <a:r>
              <a:rPr lang="pt-BR" sz="4400" dirty="0" smtClean="0">
                <a:solidFill>
                  <a:schemeClr val="tx1"/>
                </a:solidFill>
              </a:rPr>
              <a:t> 	Diferencial</a:t>
            </a:r>
          </a:p>
          <a:p>
            <a:pPr marL="0" indent="0" algn="just">
              <a:buNone/>
            </a:pPr>
            <a:r>
              <a:rPr lang="pt-BR" sz="4400" dirty="0" smtClean="0">
                <a:solidFill>
                  <a:schemeClr val="tx1"/>
                </a:solidFill>
              </a:rPr>
              <a:t> 	Auxílio    </a:t>
            </a:r>
          </a:p>
          <a:p>
            <a:pPr marL="0" indent="0" algn="just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6724534" y="5774443"/>
            <a:ext cx="5315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fonte</a:t>
            </a:r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 http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://</a:t>
            </a:r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www.ufsj.edu.br</a:t>
            </a:r>
          </a:p>
          <a:p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1786997" y="-41349"/>
            <a:ext cx="1153454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 smtClean="0"/>
              <a:t>Introdução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14829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627"/>
            <a:ext cx="12191999" cy="6864627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744924" y="4682331"/>
            <a:ext cx="8595360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4400" b="1" dirty="0" smtClean="0">
                <a:solidFill>
                  <a:schemeClr val="bg1"/>
                </a:solidFill>
              </a:rPr>
              <a:t>Obrigado.</a:t>
            </a:r>
            <a:endParaRPr lang="pt-BR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3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294468" y="185980"/>
            <a:ext cx="11897532" cy="267714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pt-BR" sz="6000" dirty="0" smtClean="0"/>
          </a:p>
          <a:p>
            <a:pPr algn="ctr"/>
            <a:r>
              <a:rPr lang="pt-BR" sz="6000" dirty="0" smtClean="0"/>
              <a:t>Slides Extras 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426642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/>
          <p:cNvPicPr/>
          <p:nvPr/>
        </p:nvPicPr>
        <p:blipFill>
          <a:blip r:embed="rId2"/>
          <a:stretch>
            <a:fillRect/>
          </a:stretch>
        </p:blipFill>
        <p:spPr>
          <a:xfrm>
            <a:off x="8688164" y="1223377"/>
            <a:ext cx="2049780" cy="3459480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510241" y="1379350"/>
            <a:ext cx="683595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dirty="0" smtClean="0"/>
          </a:p>
          <a:p>
            <a:endParaRPr lang="pt-BR" dirty="0"/>
          </a:p>
          <a:p>
            <a:pPr>
              <a:spcAft>
                <a:spcPts val="1200"/>
              </a:spcAft>
            </a:pPr>
            <a:r>
              <a:rPr lang="pt-BR" sz="2800" dirty="0" smtClean="0"/>
              <a:t>Corrimão </a:t>
            </a:r>
            <a:endParaRPr lang="pt-BR" sz="2800" dirty="0"/>
          </a:p>
          <a:p>
            <a:pPr>
              <a:spcAft>
                <a:spcPts val="1200"/>
              </a:spcAft>
            </a:pPr>
            <a:r>
              <a:rPr lang="pt-BR" sz="2800" dirty="0"/>
              <a:t>Cinto de segurança </a:t>
            </a:r>
          </a:p>
          <a:p>
            <a:pPr>
              <a:spcAft>
                <a:spcPts val="1200"/>
              </a:spcAft>
            </a:pPr>
            <a:r>
              <a:rPr lang="pt-BR" sz="2800" dirty="0"/>
              <a:t>Piso antiderrapante</a:t>
            </a:r>
          </a:p>
          <a:p>
            <a:pPr>
              <a:spcAft>
                <a:spcPts val="1200"/>
              </a:spcAft>
            </a:pPr>
            <a:r>
              <a:rPr lang="pt-BR" sz="2800" dirty="0"/>
              <a:t>Contrapesos </a:t>
            </a:r>
            <a:endParaRPr lang="pt-BR" sz="2800" dirty="0" smtClean="0"/>
          </a:p>
          <a:p>
            <a:pPr>
              <a:spcAft>
                <a:spcPts val="1200"/>
              </a:spcAft>
            </a:pPr>
            <a:r>
              <a:rPr lang="pt-BR" sz="2800" dirty="0" smtClean="0"/>
              <a:t>Chaves de fim de curso</a:t>
            </a:r>
          </a:p>
          <a:p>
            <a:pPr>
              <a:spcAft>
                <a:spcPts val="1200"/>
              </a:spcAft>
            </a:pPr>
            <a:r>
              <a:rPr lang="pt-BR" sz="2800" dirty="0" smtClean="0"/>
              <a:t>Saída de emergência </a:t>
            </a:r>
          </a:p>
          <a:p>
            <a:endParaRPr lang="pt-BR" sz="44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704814" y="511444"/>
            <a:ext cx="89580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 smtClean="0"/>
              <a:t>Pensando na segurança </a:t>
            </a:r>
            <a:endParaRPr lang="pt-BR" sz="4400" b="1" dirty="0"/>
          </a:p>
        </p:txBody>
      </p:sp>
      <p:pic>
        <p:nvPicPr>
          <p:cNvPr id="14" name="Imagem 13"/>
          <p:cNvPicPr/>
          <p:nvPr/>
        </p:nvPicPr>
        <p:blipFill>
          <a:blip r:embed="rId3"/>
          <a:stretch>
            <a:fillRect/>
          </a:stretch>
        </p:blipFill>
        <p:spPr>
          <a:xfrm>
            <a:off x="10216308" y="1243399"/>
            <a:ext cx="1775460" cy="313944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164" y="3713078"/>
            <a:ext cx="3344866" cy="30557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385" y="3713078"/>
            <a:ext cx="3388779" cy="3001932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386" y="1252071"/>
            <a:ext cx="3388778" cy="246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9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1668464" y="0"/>
            <a:ext cx="1153454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 smtClean="0"/>
              <a:t>Pensando </a:t>
            </a:r>
            <a:r>
              <a:rPr lang="pt-BR" b="1" dirty="0"/>
              <a:t>na Segurança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869430" y="2143593"/>
            <a:ext cx="5816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Sensores </a:t>
            </a:r>
            <a:r>
              <a:rPr lang="pt-BR" sz="2400" b="1" dirty="0" smtClean="0"/>
              <a:t>Ultrassônicos</a:t>
            </a:r>
            <a:endParaRPr lang="pt-BR" sz="24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595" y="1543988"/>
            <a:ext cx="6744325" cy="486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29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1" y="251356"/>
            <a:ext cx="10094260" cy="6606644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3217333" y="6363956"/>
            <a:ext cx="6180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fonte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Os autores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9547902" y="1454046"/>
            <a:ext cx="2069475" cy="226351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9547901" y="4778116"/>
            <a:ext cx="2069475" cy="189361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7478426" y="1267779"/>
            <a:ext cx="2069475" cy="54603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606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22071" y="575733"/>
            <a:ext cx="7986460" cy="1325562"/>
          </a:xfrm>
        </p:spPr>
        <p:txBody>
          <a:bodyPr>
            <a:normAutofit/>
          </a:bodyPr>
          <a:lstStyle/>
          <a:p>
            <a:r>
              <a:rPr lang="pt-BR" sz="4400" b="1" dirty="0" smtClean="0"/>
              <a:t>Tecnologia Assistiva</a:t>
            </a:r>
            <a:endParaRPr lang="pt-BR" sz="4400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6212313" y="6071816"/>
            <a:ext cx="6180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fonte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: http://www.inclusive.org.br/arquivos/29964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147" y="1569792"/>
            <a:ext cx="7371829" cy="4152037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839448" y="1901295"/>
            <a:ext cx="340276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 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4400" dirty="0" smtClean="0"/>
              <a:t>O que é </a:t>
            </a:r>
            <a:r>
              <a:rPr lang="pt-BR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pt-BR" sz="4400" dirty="0" smtClean="0"/>
          </a:p>
          <a:p>
            <a:endParaRPr lang="pt-BR" sz="4400" dirty="0"/>
          </a:p>
          <a:p>
            <a:r>
              <a:rPr lang="pt-BR" sz="4400" dirty="0" smtClean="0"/>
              <a:t>Categorias 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15170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94993" y="474133"/>
            <a:ext cx="9238211" cy="1325562"/>
          </a:xfrm>
        </p:spPr>
        <p:txBody>
          <a:bodyPr>
            <a:normAutofit/>
          </a:bodyPr>
          <a:lstStyle/>
          <a:p>
            <a:r>
              <a:rPr lang="pt-BR" sz="4400" b="1" dirty="0" smtClean="0"/>
              <a:t>Erguendo o Projeto</a:t>
            </a:r>
            <a:endParaRPr lang="pt-BR" sz="4400" b="1" dirty="0"/>
          </a:p>
        </p:txBody>
      </p:sp>
      <p:pic>
        <p:nvPicPr>
          <p:cNvPr id="4" name="Imagem 3"/>
          <p:cNvPicPr/>
          <p:nvPr/>
        </p:nvPicPr>
        <p:blipFill>
          <a:blip r:embed="rId5"/>
          <a:stretch>
            <a:fillRect/>
          </a:stretch>
        </p:blipFill>
        <p:spPr>
          <a:xfrm>
            <a:off x="8043821" y="1875079"/>
            <a:ext cx="3147657" cy="4076477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3691467" y="6550223"/>
            <a:ext cx="6180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fonte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Os autores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6473" y="1875080"/>
            <a:ext cx="3815844" cy="413728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2935" y="1799695"/>
            <a:ext cx="3089382" cy="3941538"/>
          </a:xfrm>
          <a:prstGeom prst="rect">
            <a:avLst/>
          </a:prstGeom>
        </p:spPr>
      </p:pic>
      <p:pic>
        <p:nvPicPr>
          <p:cNvPr id="10" name="AA889A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381893" y="1499149"/>
            <a:ext cx="6274824" cy="4452407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973225" y="1875079"/>
            <a:ext cx="3945616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pt-BR" sz="4400" dirty="0" smtClean="0"/>
              <a:t> Idealização </a:t>
            </a:r>
            <a:endParaRPr lang="pt-BR" sz="4400" dirty="0"/>
          </a:p>
          <a:p>
            <a:pPr>
              <a:spcAft>
                <a:spcPts val="1200"/>
              </a:spcAft>
            </a:pPr>
            <a:r>
              <a:rPr lang="pt-BR" sz="4400" dirty="0" smtClean="0"/>
              <a:t> Modelagem  </a:t>
            </a:r>
            <a:endParaRPr lang="pt-BR" sz="4400" dirty="0"/>
          </a:p>
          <a:p>
            <a:pPr>
              <a:spcAft>
                <a:spcPts val="1200"/>
              </a:spcAft>
            </a:pPr>
            <a:r>
              <a:rPr lang="pt-BR" sz="4400" dirty="0" smtClean="0"/>
              <a:t> Simulação </a:t>
            </a:r>
            <a:endParaRPr lang="pt-BR" sz="4400" dirty="0"/>
          </a:p>
          <a:p>
            <a:pPr>
              <a:spcAft>
                <a:spcPts val="1200"/>
              </a:spcAft>
            </a:pPr>
            <a:r>
              <a:rPr lang="pt-BR" sz="4400" dirty="0" smtClean="0"/>
              <a:t> Ensaio  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291988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1945793" y="373650"/>
            <a:ext cx="9238211" cy="7608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 smtClean="0"/>
              <a:t>Alimentação dos Circuitos</a:t>
            </a:r>
            <a:endParaRPr lang="pt-BR" b="1" dirty="0"/>
          </a:p>
        </p:txBody>
      </p:sp>
      <p:sp>
        <p:nvSpPr>
          <p:cNvPr id="2" name="CaixaDeTexto 1"/>
          <p:cNvSpPr txBox="1"/>
          <p:nvPr/>
        </p:nvSpPr>
        <p:spPr>
          <a:xfrm>
            <a:off x="3776133" y="2777067"/>
            <a:ext cx="4605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284" y="1066799"/>
            <a:ext cx="7245216" cy="4758267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8107950" y="6176927"/>
            <a:ext cx="6180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fonte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Os autores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83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1796044" y="294130"/>
            <a:ext cx="11534540" cy="11006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 smtClean="0"/>
              <a:t>Controladores Parte Física </a:t>
            </a:r>
            <a:endParaRPr lang="pt-BR" b="1" dirty="0"/>
          </a:p>
        </p:txBody>
      </p:sp>
      <p:pic>
        <p:nvPicPr>
          <p:cNvPr id="6" name="Imagem 5"/>
          <p:cNvPicPr/>
          <p:nvPr/>
        </p:nvPicPr>
        <p:blipFill>
          <a:blip r:embed="rId3"/>
          <a:stretch>
            <a:fillRect/>
          </a:stretch>
        </p:blipFill>
        <p:spPr>
          <a:xfrm rot="16200000">
            <a:off x="8801495" y="3431906"/>
            <a:ext cx="1684713" cy="1136805"/>
          </a:xfrm>
          <a:prstGeom prst="rect">
            <a:avLst/>
          </a:prstGeom>
        </p:spPr>
      </p:pic>
      <p:sp>
        <p:nvSpPr>
          <p:cNvPr id="47" name="CaixaDeTexto 46"/>
          <p:cNvSpPr txBox="1"/>
          <p:nvPr/>
        </p:nvSpPr>
        <p:spPr>
          <a:xfrm>
            <a:off x="5820117" y="3157952"/>
            <a:ext cx="1591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Serial 1</a:t>
            </a:r>
            <a:endParaRPr lang="pt-BR" dirty="0"/>
          </a:p>
        </p:txBody>
      </p:sp>
      <p:sp>
        <p:nvSpPr>
          <p:cNvPr id="51" name="CaixaDeTexto 50"/>
          <p:cNvSpPr txBox="1"/>
          <p:nvPr/>
        </p:nvSpPr>
        <p:spPr>
          <a:xfrm>
            <a:off x="8644332" y="2341140"/>
            <a:ext cx="1591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Controle </a:t>
            </a:r>
            <a:r>
              <a:rPr lang="pt-BR" b="1" dirty="0"/>
              <a:t>dos Motores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6124404" y="3611379"/>
            <a:ext cx="1078298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/>
          <p:cNvSpPr txBox="1"/>
          <p:nvPr/>
        </p:nvSpPr>
        <p:spPr>
          <a:xfrm>
            <a:off x="3034070" y="6451931"/>
            <a:ext cx="6180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fonte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Os autores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585" y="2781369"/>
            <a:ext cx="3099570" cy="223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0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1549832" y="15498"/>
            <a:ext cx="1078957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 smtClean="0"/>
              <a:t>Funcionamento do motor das Portas</a:t>
            </a:r>
            <a:endParaRPr lang="pt-BR" b="1" dirty="0"/>
          </a:p>
        </p:txBody>
      </p:sp>
      <p:pic>
        <p:nvPicPr>
          <p:cNvPr id="4" name="Imagem 3"/>
          <p:cNvPicPr/>
          <p:nvPr/>
        </p:nvPicPr>
        <p:blipFill>
          <a:blip r:embed="rId3"/>
          <a:stretch>
            <a:fillRect/>
          </a:stretch>
        </p:blipFill>
        <p:spPr>
          <a:xfrm>
            <a:off x="1049867" y="1422400"/>
            <a:ext cx="9567333" cy="5113867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195521" y="6536267"/>
            <a:ext cx="6180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fonte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Os autores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75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980"/>
            <a:ext cx="12192000" cy="6858000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005666" y="5992284"/>
            <a:ext cx="6180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fonte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Os autores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55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1676400" y="0"/>
            <a:ext cx="11560471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 err="1" smtClean="0"/>
              <a:t>Intertravamento</a:t>
            </a:r>
            <a:r>
              <a:rPr lang="pt-BR" b="1" dirty="0" smtClean="0"/>
              <a:t> de Segurança</a:t>
            </a:r>
            <a:endParaRPr lang="pt-BR" b="1" dirty="0"/>
          </a:p>
        </p:txBody>
      </p:sp>
      <p:sp>
        <p:nvSpPr>
          <p:cNvPr id="3" name="Espaço Reservado para Conteúdo 2"/>
          <p:cNvSpPr txBox="1">
            <a:spLocks/>
          </p:cNvSpPr>
          <p:nvPr/>
        </p:nvSpPr>
        <p:spPr>
          <a:xfrm>
            <a:off x="235528" y="508000"/>
            <a:ext cx="8864468" cy="4087330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dirty="0" smtClean="0"/>
          </a:p>
          <a:p>
            <a:pPr marL="0" indent="0" algn="just">
              <a:buNone/>
            </a:pPr>
            <a:r>
              <a:rPr lang="pt-BR" sz="4400" dirty="0" smtClean="0"/>
              <a:t> </a:t>
            </a:r>
          </a:p>
          <a:p>
            <a:pPr algn="just"/>
            <a:r>
              <a:rPr lang="pt-BR" sz="2300" dirty="0" smtClean="0"/>
              <a:t>Antiesmagamento</a:t>
            </a:r>
          </a:p>
          <a:p>
            <a:pPr algn="just"/>
            <a:endParaRPr lang="pt-BR" sz="2400" dirty="0" smtClean="0"/>
          </a:p>
          <a:p>
            <a:pPr marL="0" indent="0">
              <a:buFont typeface="Arial" pitchFamily="34" charset="0"/>
              <a:buNone/>
            </a:pP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691467" y="6550223"/>
            <a:ext cx="6180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fonte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Os autores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/>
          <p:cNvPicPr/>
          <p:nvPr/>
        </p:nvPicPr>
        <p:blipFill>
          <a:blip r:embed="rId2"/>
          <a:stretch>
            <a:fillRect/>
          </a:stretch>
        </p:blipFill>
        <p:spPr>
          <a:xfrm>
            <a:off x="491068" y="2518833"/>
            <a:ext cx="3488266" cy="3509433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289" y="1325563"/>
            <a:ext cx="7205820" cy="5532437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2839527" y="6538052"/>
            <a:ext cx="6180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fonte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Os autores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94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cho">
  <a:themeElements>
    <a:clrScheme name="Cacho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Cach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ch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2218</TotalTime>
  <Words>639</Words>
  <Application>Microsoft Office PowerPoint</Application>
  <PresentationFormat>Widescreen</PresentationFormat>
  <Paragraphs>128</Paragraphs>
  <Slides>24</Slides>
  <Notes>9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Century Gothic</vt:lpstr>
      <vt:lpstr>Times New Roman</vt:lpstr>
      <vt:lpstr>Wingdings</vt:lpstr>
      <vt:lpstr>Wingdings 3</vt:lpstr>
      <vt:lpstr>Cacho</vt:lpstr>
      <vt:lpstr> Automação de um Protótipo de Elevador Residencial destinado às Pessoas com deficiências e aos Idosos</vt:lpstr>
      <vt:lpstr>Apresentação do PowerPoint</vt:lpstr>
      <vt:lpstr>Tecnologia Assistiva</vt:lpstr>
      <vt:lpstr>Erguendo o Projeto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Tecnologia Assistiva</vt:lpstr>
      <vt:lpstr> Tecnologia Assistiva</vt:lpstr>
      <vt:lpstr>Tecnologia Assistiva</vt:lpstr>
      <vt:lpstr>CONCLUSÃO</vt:lpstr>
      <vt:lpstr>Apresentação do PowerPoint</vt:lpstr>
      <vt:lpstr> </vt:lpstr>
      <vt:lpstr>Apresentação do PowerPoint</vt:lpstr>
      <vt:lpstr>Apresentação do PowerPoint</vt:lpstr>
      <vt:lpstr>Apresentação do PowerPoint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Automação de um Elevador Residencial destinado a Pessoas com deficiências e Idosos</dc:title>
  <dc:creator>Eiza knuppleal</dc:creator>
  <cp:lastModifiedBy>Eiza knuppleal</cp:lastModifiedBy>
  <cp:revision>179</cp:revision>
  <dcterms:created xsi:type="dcterms:W3CDTF">2017-03-12T00:44:26Z</dcterms:created>
  <dcterms:modified xsi:type="dcterms:W3CDTF">2017-05-29T12:30:32Z</dcterms:modified>
</cp:coreProperties>
</file>